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81" r:id="rId5"/>
    <p:sldId id="257" r:id="rId6"/>
    <p:sldId id="283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9" r:id="rId16"/>
    <p:sldId id="304" r:id="rId17"/>
    <p:sldId id="305" r:id="rId18"/>
    <p:sldId id="306" r:id="rId19"/>
    <p:sldId id="284" r:id="rId20"/>
    <p:sldId id="308" r:id="rId21"/>
    <p:sldId id="307" r:id="rId22"/>
    <p:sldId id="287" r:id="rId23"/>
    <p:sldId id="277" r:id="rId24"/>
    <p:sldId id="260" r:id="rId25"/>
    <p:sldId id="282" r:id="rId26"/>
    <p:sldId id="264" r:id="rId27"/>
    <p:sldId id="285" r:id="rId28"/>
    <p:sldId id="286" r:id="rId29"/>
    <p:sldId id="291" r:id="rId30"/>
    <p:sldId id="267" r:id="rId31"/>
    <p:sldId id="289" r:id="rId32"/>
    <p:sldId id="290" r:id="rId33"/>
    <p:sldId id="288" r:id="rId34"/>
    <p:sldId id="294" r:id="rId35"/>
    <p:sldId id="295" r:id="rId36"/>
    <p:sldId id="256" r:id="rId3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703" autoAdjust="0"/>
  </p:normalViewPr>
  <p:slideViewPr>
    <p:cSldViewPr snapToGrid="0">
      <p:cViewPr varScale="1">
        <p:scale>
          <a:sx n="77" d="100"/>
          <a:sy n="77" d="100"/>
        </p:scale>
        <p:origin x="65" y="137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D2531F1-F93D-4E1C-9BA7-227B5234A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5A765-557C-47E6-80E0-A999E9D7D3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65649-0082-4442-9FBD-3AD0AD0DF49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FC025-8890-458B-8FD5-365C0B909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1C7BC7-F445-4AC4-BF29-9D051B9D86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D7C46-4BA4-4CE2-B404-4CB38AB2FD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066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97A2396-C978-4C75-BB52-1CF2DD98E994}" type="datetime1">
              <a:rPr lang="zh-CN" altLang="en-US" noProof="0" smtClean="0"/>
              <a:t>2020/4/21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CBCE0F-F5D4-462B-BC29-EBBFF956F2A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0675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7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5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86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53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51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2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5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99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6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51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3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81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6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3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CE0F-F5D4-462B-BC29-EBBFF956F2A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87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4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6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0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BCE0F-F5D4-462B-BC29-EBBFF956F2A0}" type="slidenum">
              <a:rPr lang="en-US" altLang="zh-CN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5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图像_重要文本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20" name="灯片编号占位符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长方形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椭圆形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9144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0552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43953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8300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电话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2206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61114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网站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8660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2565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64707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47546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长方形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椭圆形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内容_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8" name="灯片编号占位符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内容_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灯片编号占位符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内容_2 列（垂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12" name="内容占位符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15" name="灯片编号占位符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内容_1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buNone/>
            </a:pPr>
            <a:r>
              <a:rPr lang="zh-CN" altLang="en-US" noProof="0"/>
              <a:t>插入图像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noProof="0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图标</a:t>
            </a:r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长方形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‹#›</a:t>
            </a:fld>
            <a:endParaRPr lang="zh-CN" altLang="en-US" sz="1200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GothicNeo" panose="020B0503020000020004" pitchFamily="34" charset="-127"/>
              </a:defRPr>
            </a:lvl1pPr>
          </a:lstStyle>
          <a:p>
            <a:pPr algn="ctr"/>
            <a:fld id="{817179DE-9BF3-494C-804F-0C7C90AC8700}" type="slidenum">
              <a:rPr lang="en-US" altLang="zh-CN" noProof="0" smtClean="0"/>
              <a:pPr algn="ctr"/>
              <a:t>‹#›</a:t>
            </a:fld>
            <a:endParaRPr lang="zh-CN" altLang="en-US" noProof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GothicNeo" panose="020B0503020000020004" pitchFamily="34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zh-cn/article/%e7%bc%96%e8%be%91%e6%bc%94%e7%a4%ba%e6%96%87%e7%a8%bf-ff353d37-742a-4aa8-8bdd-6b1f488127a2?omkt=zh-CN&amp;ui=zh-CN&amp;rs=zh-CN&amp;ad=C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三人坐在野餐桌旁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-76284"/>
            <a:ext cx="4379976" cy="3611880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现在完成时与一般过去时辨析</a:t>
            </a: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62095"/>
          </a:xfrm>
        </p:spPr>
        <p:txBody>
          <a:bodyPr rtlCol="0"/>
          <a:lstStyle/>
          <a:p>
            <a:pPr rtl="0"/>
            <a:r>
              <a:rPr lang="zh-CN" altLang="en-US" dirty="0"/>
              <a:t>现在完成时与一般将来时讲解</a:t>
            </a:r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9CBC438D-AF64-4E09-AC0B-791A6C7304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C0C00-367C-4236-82C6-52886E3BF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3.</a:t>
            </a:r>
            <a:r>
              <a:rPr lang="zh-CN" altLang="en-US" sz="1600" dirty="0">
                <a:solidFill>
                  <a:schemeClr val="tx1"/>
                </a:solidFill>
              </a:rPr>
              <a:t>表示过去的某一动作或行为一直持续到现在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现在完成时表示动作发生在过去，但一直持续到现在，并且有可能继续持续下去，常与“</a:t>
            </a:r>
            <a:r>
              <a:rPr lang="en-US" altLang="zh-CN" sz="1600" dirty="0">
                <a:solidFill>
                  <a:schemeClr val="tx1"/>
                </a:solidFill>
              </a:rPr>
              <a:t>since+</a:t>
            </a:r>
            <a:r>
              <a:rPr lang="zh-CN" altLang="en-US" sz="1600" dirty="0">
                <a:solidFill>
                  <a:schemeClr val="tx1"/>
                </a:solidFill>
              </a:rPr>
              <a:t>时间”“</a:t>
            </a:r>
            <a:r>
              <a:rPr lang="en-US" altLang="zh-CN" sz="1600" dirty="0">
                <a:solidFill>
                  <a:schemeClr val="tx1"/>
                </a:solidFill>
              </a:rPr>
              <a:t>for+</a:t>
            </a:r>
            <a:r>
              <a:rPr lang="zh-CN" altLang="en-US" sz="1600" dirty="0">
                <a:solidFill>
                  <a:schemeClr val="tx1"/>
                </a:solidFill>
              </a:rPr>
              <a:t>时间段”等表示一段时间的时间状语连用，谓语动词用持续性动词。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I have been away from my hometown for 30 years.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Uncle Wang has worked in the factory since it opened.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注：在完成时的肯定句中，非延续性动词不能与表示一点时间的状语连用，此时需要将非延续性动词转化成相应的延续性动词或者状态动词。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He has been married for ten years.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954029-D1C4-489A-910E-3BEAC002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prstClr val="black"/>
                </a:solidFill>
              </a:rPr>
              <a:t>现在完成时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18C9B4-7ECD-465B-BEDD-F7D8BE922D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E40F74C-1CB2-436B-A740-3CB45AA82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2394810"/>
          </a:xfrm>
        </p:spPr>
        <p:txBody>
          <a:bodyPr/>
          <a:lstStyle/>
          <a:p>
            <a:endParaRPr lang="en-US" altLang="zh-CN" dirty="0"/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r>
              <a:rPr lang="zh-CN" altLang="en-US" sz="1600" dirty="0">
                <a:solidFill>
                  <a:schemeClr val="tx1"/>
                </a:solidFill>
              </a:rPr>
              <a:t>例题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Jackson __________ school two years ago and he __________ for two years.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leaves; has gone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left; has been away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leaves; has been away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left; has gone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2B1DE72-CBF1-4DE0-B44A-1720BDCABD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2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7D27751-20C9-4E08-949E-9A07BFF1C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CD6BF4-2BBF-458D-8F12-78C4393F1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316299"/>
            <a:ext cx="7315200" cy="146161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4.have/has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gone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</a:rPr>
              <a:t>have/has been to</a:t>
            </a:r>
            <a:r>
              <a:rPr lang="zh-CN" altLang="en-US" sz="1600" dirty="0">
                <a:solidFill>
                  <a:schemeClr val="tx1"/>
                </a:solidFill>
              </a:rPr>
              <a:t>的区别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Have/has gone to </a:t>
            </a:r>
            <a:r>
              <a:rPr lang="zh-CN" altLang="en-US" sz="1600" dirty="0">
                <a:solidFill>
                  <a:schemeClr val="tx1"/>
                </a:solidFill>
              </a:rPr>
              <a:t>表示“到某地去了”，动作的执行者不在说话者这里，即“去而未归”；</a:t>
            </a:r>
            <a:r>
              <a:rPr lang="en-US" altLang="zh-CN" sz="1600" dirty="0">
                <a:solidFill>
                  <a:schemeClr val="tx1"/>
                </a:solidFill>
              </a:rPr>
              <a:t>have/has been to</a:t>
            </a:r>
            <a:r>
              <a:rPr lang="zh-CN" altLang="en-US" sz="1600" dirty="0">
                <a:solidFill>
                  <a:schemeClr val="tx1"/>
                </a:solidFill>
              </a:rPr>
              <a:t>表示“去过某地”，是回来之后再谈论去过某地的情况，常与表示次数的时间状语连用，即“去已归来”。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Hello, may I speak to Zhang Jun?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Oh, sorry! He has gone to Guiyang.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 have gone to London.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 have been to London.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例题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B3E874C-BB02-4F30-A76E-9FBC0A7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prstClr val="black"/>
                </a:solidFill>
              </a:rPr>
              <a:t>现在完成时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EB890F-91D2-4F32-B09A-12645B3A4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D1D4A9E-368D-4A68-A08A-77B41A7E3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183199"/>
            <a:ext cx="7315200" cy="3174531"/>
          </a:xfrm>
        </p:spPr>
        <p:txBody>
          <a:bodyPr/>
          <a:lstStyle/>
          <a:p>
            <a:pPr fontAlgn="ctr"/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— Where have you ________ these days? 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 I have ________ Nanjing with my friends for a week.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been; gone to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gone; gone in	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been; been in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gone; been to</a:t>
            </a:r>
          </a:p>
          <a:p>
            <a:pPr fontAlgn="ctr"/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r>
              <a:rPr lang="zh-CN" altLang="en-US" sz="1600" dirty="0">
                <a:solidFill>
                  <a:schemeClr val="tx1"/>
                </a:solidFill>
              </a:rPr>
              <a:t>注：</a:t>
            </a:r>
            <a:r>
              <a:rPr lang="en-US" altLang="zh-CN" sz="1600" dirty="0">
                <a:solidFill>
                  <a:schemeClr val="tx1"/>
                </a:solidFill>
              </a:rPr>
              <a:t>have been in</a:t>
            </a:r>
            <a:r>
              <a:rPr lang="zh-CN" altLang="zh-CN" sz="1600" dirty="0">
                <a:solidFill>
                  <a:schemeClr val="tx1"/>
                </a:solidFill>
              </a:rPr>
              <a:t>强调待在某地的时长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He has been in London for two years.  </a:t>
            </a:r>
            <a:r>
              <a:rPr lang="zh-CN" altLang="zh-CN" sz="1600" dirty="0">
                <a:solidFill>
                  <a:schemeClr val="tx1"/>
                </a:solidFill>
              </a:rPr>
              <a:t>他在伦敦已经两年了。</a:t>
            </a:r>
          </a:p>
          <a:p>
            <a:pPr fontAlgn="ctr"/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1FCC34A-A896-43DF-A54C-8E641EC0ECC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3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55AEE82-A2D1-4446-9024-8AEFAB225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582C47-368F-4C00-9172-D9E8A01E5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54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anose="020F0502020204030204"/>
                <a:ea typeface="宋体" panose="02010600030101010101" pitchFamily="2" charset="-122"/>
                <a:cs typeface="+mn-cs"/>
              </a:rPr>
              <a:t>规则动词过去式的构成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6505587-3304-46E6-ABD3-327E2F77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动词的过去式和过去分词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F91B8F-2320-4ADD-AD59-65F5287313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584CC48-5D38-4872-9D28-A95B2274A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、一般情况下，加 </a:t>
            </a:r>
            <a:r>
              <a:rPr lang="en-US" altLang="zh-CN" b="1" dirty="0">
                <a:solidFill>
                  <a:srgbClr val="0000FF"/>
                </a:solidFill>
              </a:rPr>
              <a:t>–ed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ask -- asked       help -- helped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、结尾是“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e”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的词加 </a:t>
            </a:r>
            <a:r>
              <a:rPr lang="en-US" altLang="zh-CN" b="1" dirty="0">
                <a:solidFill>
                  <a:srgbClr val="0000FF"/>
                </a:solidFill>
              </a:rPr>
              <a:t>–d ,dance -- danced  love -- loved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重读闭音节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词且末尾只有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一个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辅音字母的，先双写这个辅音字母，再加</a:t>
            </a:r>
            <a:r>
              <a:rPr lang="zh-CN" altLang="en-US" sz="9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1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–</a:t>
            </a:r>
            <a:r>
              <a:rPr lang="en-US" altLang="zh-CN" b="1" dirty="0">
                <a:solidFill>
                  <a:srgbClr val="0000FF"/>
                </a:solidFill>
              </a:rPr>
              <a:t>ed.</a:t>
            </a:r>
            <a:r>
              <a:rPr lang="zh-CN" altLang="en-US" b="1" dirty="0">
                <a:solidFill>
                  <a:srgbClr val="0000FF"/>
                </a:solidFill>
              </a:rPr>
              <a:t>  </a:t>
            </a:r>
            <a:r>
              <a:rPr lang="en-US" altLang="zh-CN" b="1" dirty="0">
                <a:solidFill>
                  <a:srgbClr val="0000FF"/>
                </a:solidFill>
              </a:rPr>
              <a:t>stop -- stopped     regret – regretted</a:t>
            </a:r>
          </a:p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、以辅音字母加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y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结尾的词，改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y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为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49" charset="-122"/>
                <a:cs typeface="Times New Roman" panose="02020603050405020304" pitchFamily="2" charset="0"/>
              </a:rPr>
              <a:t>，再加</a:t>
            </a:r>
            <a:r>
              <a:rPr lang="zh-CN" altLang="en-US" b="1" dirty="0">
                <a:solidFill>
                  <a:prstClr val="black"/>
                </a:solidFill>
              </a:rPr>
              <a:t> </a:t>
            </a:r>
            <a:r>
              <a:rPr lang="en-US" altLang="zh-CN" sz="1100" b="1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en-US" altLang="zh-CN" b="1" dirty="0">
                <a:solidFill>
                  <a:srgbClr val="0000FF"/>
                </a:solidFill>
              </a:rPr>
              <a:t>ed</a:t>
            </a:r>
            <a:r>
              <a:rPr lang="zh-CN" altLang="en-US" b="1" dirty="0">
                <a:solidFill>
                  <a:prstClr val="black"/>
                </a:solidFill>
              </a:rPr>
              <a:t>。</a:t>
            </a:r>
          </a:p>
          <a:p>
            <a:pPr eaLnBrk="0" hangingPunct="0"/>
            <a:r>
              <a:rPr lang="zh-CN" altLang="en-US" b="1" dirty="0">
                <a:solidFill>
                  <a:prstClr val="black"/>
                </a:solidFill>
              </a:rPr>
              <a:t>      </a:t>
            </a:r>
            <a:r>
              <a:rPr lang="en-US" altLang="zh-CN" b="1" dirty="0">
                <a:solidFill>
                  <a:srgbClr val="0000FF"/>
                </a:solidFill>
              </a:rPr>
              <a:t>carry -- carried     study -- studied </a:t>
            </a:r>
            <a:endParaRPr lang="en-US" altLang="zh-CN" b="1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30BDFAC-1B21-4FCE-84FB-BAE0C2A6645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7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EA04CE3A-EB7E-41C3-807C-338D2370D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0094C2-055B-4547-A3FA-440DABD6A2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 dirty="0">
                <a:solidFill>
                  <a:schemeClr val="tx1"/>
                </a:solidFill>
              </a:rPr>
              <a:t>现在完成时表示发生在过去的动作对现在造成的影响结果，不与确定的表示过去的时间状语连用；一般过去时表示在过去的某个时间发生的事情、存在的状态或经常发生的动作，不强调对现在产生的影响，常与确定的表示过去的时间状语连用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He has cleaned the room.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He cleaned the room an hour ago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</a:rPr>
              <a:t>but it’s dirty now.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5D6D0B-F239-44EA-9FD6-7BE22FFE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一般过去时和现在完成时的辨析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6BB0CC-71EB-4612-99EC-81EDCD0F9C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753EBAA-C61A-4700-BAF3-C51FAC94D4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ctr"/>
            <a:r>
              <a:rPr lang="zh-CN" altLang="en-US" sz="1600" dirty="0">
                <a:solidFill>
                  <a:schemeClr val="tx1"/>
                </a:solidFill>
              </a:rPr>
              <a:t>例题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Jimmy _______Alice in 2000,they________for 20 years.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got married with, have married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got married to, have married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married ,have been married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got married, have been married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9BF09BE-ED93-4EE4-9DEC-E54E6D1C227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3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687DB020-18B5-4493-81EC-7D608A8913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72566-3441-4AA6-8476-BF7944F36B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ctr">
              <a:lnSpc>
                <a:spcPct val="150000"/>
              </a:lnSpc>
            </a:pP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—Do you still play basketball? </a:t>
            </a:r>
            <a:endParaRPr lang="zh-CN" altLang="zh-CN" sz="1600" kern="1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 Oh, no. I_____________ it in the past two years. </a:t>
            </a:r>
            <a:endParaRPr lang="zh-CN" altLang="zh-CN" sz="1600" kern="1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  <a:tabLst>
                <a:tab pos="1318260" algn="l"/>
                <a:tab pos="2637155" algn="l"/>
                <a:tab pos="3955415" algn="l"/>
              </a:tabLst>
            </a:pP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hadn't played	B</a:t>
            </a:r>
            <a:r>
              <a:rPr lang="zh-CN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didn't play	C</a:t>
            </a:r>
            <a:r>
              <a:rPr lang="zh-CN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won't play	D</a:t>
            </a:r>
            <a:r>
              <a:rPr lang="zh-CN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haven't played</a:t>
            </a:r>
            <a:endParaRPr lang="zh-CN" altLang="zh-CN" sz="1600" kern="1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628C93A-FDFB-43F9-AE5A-90212845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辨析练习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A4CD52-BB5F-4E66-8623-20C23414A8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6BE1B42-B8C5-40B9-862A-DCA297AD49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—Have you ever been to Singapore?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—Yes, I _______ there with my parents last year.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go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went	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will go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 gone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F1D0F50-B31D-45E7-A681-32D3BE4DD4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5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6195847E-753A-473B-A194-7204CCBBB2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7D7F9C-3EFC-441D-A400-5F0AC74E5A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9205580" cy="1461613"/>
          </a:xfrm>
        </p:spPr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_______many fish in the river, but now we can’t see any.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There was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It used to be	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There used to have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There used to be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CBBBB-F9D8-4BC7-B903-442964E6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辨析练习</a:t>
            </a:r>
            <a:endParaRPr lang="zh-CN" altLang="en-US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417073-013E-45AD-A1BC-105829AD87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F38791-96E9-4DB8-BDD5-6A9AF11FF1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49" y="4048520"/>
            <a:ext cx="9517469" cy="1461613"/>
          </a:xfrm>
        </p:spPr>
        <p:txBody>
          <a:bodyPr/>
          <a:lstStyle/>
          <a:p>
            <a:pPr fontAlgn="ctr"/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The Jianhu high-speed rail station________for about three months.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has opened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has been open      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has been opened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opened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25FF7EA-BCAE-4C92-A666-A86EACE2D2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9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一群在晚霞中将毕业帽扔向天空的学生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长方形 30" descr="装饰元素">
            <a:extLst>
              <a:ext uri="{FF2B5EF4-FFF2-40B4-BE49-F238E27FC236}">
                <a16:creationId xmlns:a16="http://schemas.microsoft.com/office/drawing/2014/main" id="{340A7491-C312-4D36-BA63-6F859CD81D66}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4000" dirty="0">
                <a:solidFill>
                  <a:schemeClr val="bg1"/>
                </a:solidFill>
              </a:rPr>
              <a:t>辨析练习</a:t>
            </a:r>
            <a:endParaRPr lang="zh-CN" altLang="en-GB" dirty="0">
              <a:solidFill>
                <a:schemeClr val="bg1"/>
              </a:solidFill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16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49" y="1847927"/>
            <a:ext cx="8993335" cy="1461613"/>
          </a:xfrm>
        </p:spPr>
        <p:txBody>
          <a:bodyPr rtlCol="0"/>
          <a:lstStyle/>
          <a:p>
            <a:pPr fontAlgn="ctr"/>
            <a:r>
              <a:rPr lang="en-US" altLang="zh-CN" sz="1800" dirty="0"/>
              <a:t>He has studied in our school __________.</a:t>
            </a:r>
            <a:endParaRPr lang="zh-CN" altLang="zh-CN" sz="1800" dirty="0"/>
          </a:p>
          <a:p>
            <a:pPr fontAlgn="ctr"/>
            <a:r>
              <a:rPr lang="en-US" altLang="zh-CN" sz="1800" dirty="0"/>
              <a:t>A</a:t>
            </a:r>
            <a:r>
              <a:rPr lang="zh-CN" altLang="zh-CN" sz="1800" dirty="0"/>
              <a:t>．</a:t>
            </a:r>
            <a:r>
              <a:rPr lang="en-US" altLang="zh-CN" sz="1800" dirty="0"/>
              <a:t>since five years    B</a:t>
            </a:r>
            <a:r>
              <a:rPr lang="zh-CN" altLang="zh-CN" sz="1800" dirty="0"/>
              <a:t>．</a:t>
            </a:r>
            <a:r>
              <a:rPr lang="en-US" altLang="zh-CN" sz="1800" dirty="0"/>
              <a:t>for five years    C</a:t>
            </a:r>
            <a:r>
              <a:rPr lang="zh-CN" altLang="zh-CN" sz="1800" dirty="0"/>
              <a:t>．</a:t>
            </a:r>
            <a:r>
              <a:rPr lang="en-US" altLang="zh-CN" sz="1800" dirty="0"/>
              <a:t>for five years ago    D</a:t>
            </a:r>
            <a:r>
              <a:rPr lang="zh-CN" altLang="zh-CN" sz="1800" dirty="0"/>
              <a:t>．</a:t>
            </a:r>
            <a:r>
              <a:rPr lang="en-US" altLang="zh-CN" sz="1800" dirty="0"/>
              <a:t>in five years</a:t>
            </a:r>
            <a:endParaRPr lang="zh-CN" altLang="zh-CN" sz="1800" dirty="0"/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0" name="内容占位符 79" descr="打开的书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fontAlgn="ctr"/>
            <a:r>
              <a:rPr lang="en-US" altLang="zh-CN" sz="1600" dirty="0"/>
              <a:t>—Are you a basketball player in your school?</a:t>
            </a:r>
            <a:endParaRPr lang="zh-CN" altLang="zh-CN" sz="1600" dirty="0"/>
          </a:p>
          <a:p>
            <a:pPr fontAlgn="ctr"/>
            <a:r>
              <a:rPr lang="en-US" altLang="zh-CN" sz="1600" dirty="0"/>
              <a:t>—Yes, I _______ the team three year ago, I ______ in it for three years.</a:t>
            </a:r>
            <a:endParaRPr lang="zh-CN" altLang="zh-CN" sz="1600" dirty="0"/>
          </a:p>
          <a:p>
            <a:pPr fontAlgn="ctr"/>
            <a:r>
              <a:rPr lang="en-US" altLang="zh-CN" sz="1600" dirty="0"/>
              <a:t>A</a:t>
            </a:r>
            <a:r>
              <a:rPr lang="zh-CN" altLang="zh-CN" sz="1600" dirty="0"/>
              <a:t>．</a:t>
            </a:r>
            <a:r>
              <a:rPr lang="en-US" altLang="zh-CN" sz="1600" dirty="0"/>
              <a:t>joined; was	B</a:t>
            </a:r>
            <a:r>
              <a:rPr lang="zh-CN" altLang="zh-CN" sz="1600" dirty="0"/>
              <a:t>．</a:t>
            </a:r>
            <a:r>
              <a:rPr lang="en-US" altLang="zh-CN" sz="1600" dirty="0"/>
              <a:t>have joined; have been	C</a:t>
            </a:r>
            <a:r>
              <a:rPr lang="zh-CN" altLang="zh-CN" sz="1600" dirty="0"/>
              <a:t>．</a:t>
            </a:r>
            <a:r>
              <a:rPr lang="en-US" altLang="zh-CN" sz="1600" dirty="0"/>
              <a:t>joined; have been</a:t>
            </a:r>
            <a:endParaRPr lang="zh-CN" altLang="zh-CN" sz="1600" dirty="0"/>
          </a:p>
          <a:p>
            <a:pPr rtl="0"/>
            <a:endParaRPr lang="zh-CN" alt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cxnSp>
        <p:nvCxnSpPr>
          <p:cNvPr id="65" name="直接连接符​​(S) 64" descr="装饰元素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一群在晚霞中将毕业帽扔向天空的学生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长方形 30" descr="装饰元素">
            <a:extLst>
              <a:ext uri="{FF2B5EF4-FFF2-40B4-BE49-F238E27FC236}">
                <a16:creationId xmlns:a16="http://schemas.microsoft.com/office/drawing/2014/main" id="{340A7491-C312-4D36-BA63-6F859CD81D66}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4000" dirty="0">
                <a:solidFill>
                  <a:schemeClr val="bg1"/>
                </a:solidFill>
              </a:rPr>
              <a:t>辨析练习</a:t>
            </a:r>
            <a:endParaRPr lang="zh-CN" altLang="en-GB" dirty="0">
              <a:solidFill>
                <a:schemeClr val="bg1"/>
              </a:solidFill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7A4EEE-49CE-4F6C-BF32-B7FCC5EBBF45}" type="slidenum">
              <a:rPr kumimoji="0" lang="en-GB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49" y="1847927"/>
            <a:ext cx="8993335" cy="1461613"/>
          </a:xfrm>
        </p:spPr>
        <p:txBody>
          <a:bodyPr rtlCol="0"/>
          <a:lstStyle/>
          <a:p>
            <a:pPr fontAlgn="ctr"/>
            <a:r>
              <a:rPr lang="en-US" altLang="zh-CN" sz="1600" dirty="0"/>
              <a:t>— Would you like to see the film </a:t>
            </a:r>
            <a:r>
              <a:rPr lang="en-US" altLang="zh-CN" sz="1600" i="1" dirty="0"/>
              <a:t>The Wondering Earth</a:t>
            </a:r>
            <a:r>
              <a:rPr lang="en-US" altLang="zh-CN" sz="1600" dirty="0"/>
              <a:t> with me?</a:t>
            </a:r>
            <a:endParaRPr lang="zh-CN" altLang="zh-CN" sz="1600" dirty="0"/>
          </a:p>
          <a:p>
            <a:pPr fontAlgn="ctr"/>
            <a:r>
              <a:rPr lang="en-US" altLang="zh-CN" sz="1600" dirty="0"/>
              <a:t>— I’m sorry I __________it twice.</a:t>
            </a:r>
            <a:endParaRPr lang="zh-CN" altLang="zh-CN" sz="1600" dirty="0"/>
          </a:p>
          <a:p>
            <a:pPr fontAlgn="ctr"/>
            <a:r>
              <a:rPr lang="en-US" altLang="zh-CN" sz="1600" dirty="0"/>
              <a:t>A</a:t>
            </a:r>
            <a:r>
              <a:rPr lang="zh-CN" altLang="zh-CN" sz="1600" dirty="0"/>
              <a:t>．</a:t>
            </a:r>
            <a:r>
              <a:rPr lang="en-US" altLang="zh-CN" sz="1600" dirty="0"/>
              <a:t>see	     B</a:t>
            </a:r>
            <a:r>
              <a:rPr lang="zh-CN" altLang="zh-CN" sz="1600" dirty="0"/>
              <a:t>．</a:t>
            </a:r>
            <a:r>
              <a:rPr lang="en-US" altLang="zh-CN" sz="1600" dirty="0"/>
              <a:t>have seen	 C</a:t>
            </a:r>
            <a:r>
              <a:rPr lang="zh-CN" altLang="zh-CN" sz="1600" dirty="0"/>
              <a:t>．</a:t>
            </a:r>
            <a:r>
              <a:rPr lang="en-US" altLang="zh-CN" sz="1600" dirty="0"/>
              <a:t>am seeing	D</a:t>
            </a:r>
            <a:r>
              <a:rPr lang="zh-CN" altLang="zh-CN" sz="1600" dirty="0"/>
              <a:t>．</a:t>
            </a:r>
            <a:r>
              <a:rPr lang="en-US" altLang="zh-CN" sz="1600" dirty="0"/>
              <a:t>saw</a:t>
            </a:r>
            <a:endParaRPr lang="zh-CN" altLang="zh-CN" sz="1600" dirty="0"/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0" name="内容占位符 79" descr="打开的书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fontAlgn="ctr"/>
            <a:r>
              <a:rPr lang="en-US" altLang="zh-CN" sz="1600" dirty="0"/>
              <a:t>Taron_________ a cold yesterday, so he had to go to see a doctor.</a:t>
            </a:r>
            <a:endParaRPr lang="zh-CN" altLang="zh-CN" sz="1600" dirty="0"/>
          </a:p>
          <a:p>
            <a:pPr fontAlgn="ctr"/>
            <a:r>
              <a:rPr lang="en-US" altLang="zh-CN" sz="1600" dirty="0"/>
              <a:t>A</a:t>
            </a:r>
            <a:r>
              <a:rPr lang="zh-CN" altLang="zh-CN" sz="1600" dirty="0"/>
              <a:t>．</a:t>
            </a:r>
            <a:r>
              <a:rPr lang="en-US" altLang="zh-CN" sz="1600" dirty="0"/>
              <a:t>has caught	B</a:t>
            </a:r>
            <a:r>
              <a:rPr lang="zh-CN" altLang="zh-CN" sz="1600" dirty="0"/>
              <a:t>．</a:t>
            </a:r>
            <a:r>
              <a:rPr lang="en-US" altLang="zh-CN" sz="1600" dirty="0"/>
              <a:t>is catching	C</a:t>
            </a:r>
            <a:r>
              <a:rPr lang="zh-CN" altLang="zh-CN" sz="1600" dirty="0"/>
              <a:t>．</a:t>
            </a:r>
            <a:r>
              <a:rPr lang="en-US" altLang="zh-CN" sz="1600" dirty="0"/>
              <a:t>catches	D</a:t>
            </a:r>
            <a:r>
              <a:rPr lang="zh-CN" altLang="zh-CN" sz="1600" dirty="0"/>
              <a:t>．</a:t>
            </a:r>
            <a:r>
              <a:rPr lang="en-US" altLang="zh-CN" sz="1600" dirty="0"/>
              <a:t>caught</a:t>
            </a:r>
            <a:endParaRPr lang="zh-CN" altLang="zh-CN" sz="1600" dirty="0"/>
          </a:p>
          <a:p>
            <a:pPr rtl="0"/>
            <a:endParaRPr lang="zh-CN" alt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cxnSp>
        <p:nvCxnSpPr>
          <p:cNvPr id="65" name="直接连接符​​(S) 64" descr="装饰元素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85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3C53797-50E5-4B11-98BF-803DA8D69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77D35C-B38B-4D2E-9E56-E72206758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4E70F8A-0B26-4297-8346-26C7DD00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4EC22C-483E-4CF1-BD1A-8E3922480B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417C5D-4141-439D-83A9-D87526928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FE02AF9-189D-4B96-B54F-83A5834CA76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8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房间的窗户前面摆放着红色椅子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807231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  <p:grpSp>
        <p:nvGrpSpPr>
          <p:cNvPr id="4" name="组 3" descr="装饰元素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长方形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Arial 视图，男孩坐在笔记本电脑前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灯片编号占位符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3225209"/>
            <a:ext cx="2834640" cy="2861270"/>
          </a:xfrm>
        </p:spPr>
        <p:txBody>
          <a:bodyPr rtlCol="0"/>
          <a:lstStyle/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0124" y="2731774"/>
            <a:ext cx="5795630" cy="3130551"/>
          </a:xfrm>
        </p:spPr>
        <p:txBody>
          <a:bodyPr rtlCol="0"/>
          <a:lstStyle/>
          <a:p>
            <a:pPr rtl="0"/>
            <a:r>
              <a:rPr lang="zh-CN" altLang="en-US" sz="2400" dirty="0"/>
              <a:t>含义：</a:t>
            </a:r>
            <a:endParaRPr lang="en-US" altLang="zh-CN" sz="2400" dirty="0"/>
          </a:p>
          <a:p>
            <a:pPr rtl="0"/>
            <a:r>
              <a:rPr lang="zh-CN" altLang="en-US" sz="2400" dirty="0"/>
              <a:t>一般将来时表示将来某个时间将要发生的动作、存在的状态或将来经常反复发生的动作，常与一些表示将来的时间状语和状语从句连用。</a:t>
            </a:r>
            <a:endParaRPr lang="en-US" altLang="zh-CN" sz="2400" dirty="0"/>
          </a:p>
          <a:p>
            <a:pPr rtl="0"/>
            <a:endParaRPr lang="en-US" altLang="zh-CN" sz="2400" dirty="0"/>
          </a:p>
          <a:p>
            <a:pPr rtl="0"/>
            <a:endParaRPr lang="zh-CN" altLang="en-US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86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一群坐在图书馆书桌旁学习的学生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组 2" descr="装饰元素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：形状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1" name="标题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80" y="4553291"/>
            <a:ext cx="5192878" cy="658789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elit.Maecenas porttitor congue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合上书页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  <a:endParaRPr lang="zh-CN" altLang="en-US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</a:t>
            </a:r>
            <a:endParaRPr lang="zh-CN" altLang="en-US"/>
          </a:p>
        </p:txBody>
      </p:sp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书架上的书籍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组 22" descr="装饰元素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 rtlCol="0"/>
          <a:lstStyle/>
          <a:p>
            <a:pPr rtl="0"/>
            <a:r>
              <a:rPr lang="en-US" altLang="zh-CN"/>
              <a:t>Lorem ipsum dolor sit amet, consectetuer adipiscing elit Lorem ipsum dolor sit amet, consectetuer adipiscing elit</a:t>
            </a:r>
            <a:endParaRPr lang="zh-CN" altLang="en-GB"/>
          </a:p>
          <a:p>
            <a:pPr rtl="0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打开的书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长方形 28" descr="装饰元素">
            <a:extLst>
              <a:ext uri="{FF2B5EF4-FFF2-40B4-BE49-F238E27FC236}">
                <a16:creationId xmlns:a16="http://schemas.microsoft.com/office/drawing/2014/main" id="{5C2DDD60-EB1C-44D8-84E1-D86EB3558F11}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DB02A950-05E3-4691-9BC9-47B314EEA71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83" name="内容占位符 82" descr="铃铛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5" name="内容占位符 94" descr="显微镜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pic>
        <p:nvPicPr>
          <p:cNvPr id="97" name="内容占位符 96" descr="铅笔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elit.Maecenas porttitor congue massa.Fusce posuere, magna sed pulvinar ultricies, purus lectus malesuada libero, sit amet commodo magna eros quis urna.</a:t>
            </a: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viverra imperdiet enim.Fusce est.Vivamus a tellus.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 habitant morbi tristique senectus et netus et malesuada fames ac turpis egestas.Proin pharetra nonummy pede.Mauris et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两个在桥上向下俯瞰的男孩。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US">
              <a:latin typeface="Microsoft YaHei UI" panose="020B0503020204020204" pitchFamily="34" charset="-122"/>
            </a:endParaRPr>
          </a:p>
        </p:txBody>
      </p:sp>
      <p:pic>
        <p:nvPicPr>
          <p:cNvPr id="40" name="内容占位符 79" descr="打开的书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 4" descr="装饰元素">
            <a:extLst>
              <a:ext uri="{FF2B5EF4-FFF2-40B4-BE49-F238E27FC236}">
                <a16:creationId xmlns:a16="http://schemas.microsoft.com/office/drawing/2014/main" id="{1A141F7B-AE96-45F9-BC57-F7C86174910A}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24</a:t>
            </a:fld>
            <a:endParaRPr lang="zh-CN" altLang="en-US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consectetuer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elit.Maecenas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porttitor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congue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massa.Fusce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posuere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magna sed pulvinar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ultricies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libero, sit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commodo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magna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eros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urna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Nunc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viverra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imperdiet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enim.Fusce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est.Vivamus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tellus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Pellentesque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habitant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tristique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senectus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netus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malesuada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fames ac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turpis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egestas.Proin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pharetra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nonummy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pede.Mauris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orci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</a:rPr>
              <a:t>LOREM IPSUM DOLOR SIT AMET, CONSECTETUER ADIPISCING ELIT. </a:t>
            </a:r>
            <a:endParaRPr lang="zh-CN" altLang="en-GB">
              <a:latin typeface="Microsoft YaHei UI" panose="020B0503020204020204" pitchFamily="34" charset="-122"/>
            </a:endParaRPr>
          </a:p>
        </p:txBody>
      </p:sp>
      <p:pic>
        <p:nvPicPr>
          <p:cNvPr id="27" name="内容占位符 79" descr="打开的书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CONSECTETUER ADIPISCING ELIT. </a:t>
            </a:r>
            <a:endParaRPr lang="zh-CN" altLang="en-GB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26567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 rtl="0"/>
                      <a:r>
                        <a:rPr lang="zh-cn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职务</a:t>
                      </a:r>
                      <a:endParaRPr lang="en-GB" b="1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职务</a:t>
                      </a:r>
                      <a:endParaRPr lang="en-GB" sz="1800" b="1" kern="120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以 Arial 视图显示的螺旋梯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图片占位符 5" descr="打开的书，背景为观众正在观看比赛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8" name="长方形 7" descr="装饰元素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27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时钟特写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头上戴着耳机、肩上背着背包、手里捧着活页夹/书籍的女孩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17126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28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图书馆书架前的男孩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图片占位符 4" descr="一个人正在读书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142238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29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背着书包，推着自行车前行的男孩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组 10" descr="装饰元素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1661727" y="0"/>
            <a:ext cx="7388298" cy="6858000"/>
            <a:chOff x="1826589" y="0"/>
            <a:chExt cx="7388298" cy="6858000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79161314-0A22-4109-A2B1-41E87EFE1E18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3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1981201"/>
            <a:ext cx="2834640" cy="4105278"/>
          </a:xfrm>
        </p:spPr>
        <p:txBody>
          <a:bodyPr rtlCol="0"/>
          <a:lstStyle/>
          <a:p>
            <a:r>
              <a:rPr lang="en-US" altLang="zh-CN" sz="1400" dirty="0"/>
              <a:t>2.Be going to+</a:t>
            </a:r>
            <a:r>
              <a:rPr lang="zh-CN" altLang="en-US" sz="1400" dirty="0"/>
              <a:t>动词原形</a:t>
            </a:r>
            <a:endParaRPr lang="en-US" altLang="zh-CN" sz="1400" dirty="0"/>
          </a:p>
          <a:p>
            <a:r>
              <a:rPr lang="en-US" altLang="zh-CN" sz="1400" dirty="0"/>
              <a:t>  </a:t>
            </a:r>
            <a:r>
              <a:rPr lang="zh-CN" altLang="en-US" sz="1400" dirty="0"/>
              <a:t>表示说话者主管计划打算活着安排要做某事，或根据某种迹象预测某事即将发生。</a:t>
            </a:r>
            <a:endParaRPr lang="en-US" altLang="zh-CN" sz="1400" dirty="0"/>
          </a:p>
          <a:p>
            <a:r>
              <a:rPr lang="en-US" altLang="zh-CN" sz="1400" dirty="0"/>
              <a:t>I’m going to ski tomorrow.</a:t>
            </a:r>
          </a:p>
          <a:p>
            <a:r>
              <a:rPr lang="en-US" altLang="zh-CN" sz="1400" dirty="0"/>
              <a:t>It’s going to be a fine day tomorrow.</a:t>
            </a:r>
          </a:p>
          <a:p>
            <a:pPr rtl="0"/>
            <a:r>
              <a:rPr lang="zh-CN" altLang="en-US" dirty="0"/>
              <a:t>例题</a:t>
            </a:r>
            <a:endParaRPr lang="en-US" altLang="zh-CN" dirty="0"/>
          </a:p>
          <a:p>
            <a:pPr fontAlgn="ctr"/>
            <a:r>
              <a:rPr lang="zh-CN" altLang="en-US" dirty="0"/>
              <a:t>．</a:t>
            </a:r>
            <a:r>
              <a:rPr lang="en-US" altLang="zh-CN" dirty="0"/>
              <a:t>—Why are you walking so quickly, Edward?</a:t>
            </a:r>
          </a:p>
          <a:p>
            <a:pPr fontAlgn="ctr"/>
            <a:r>
              <a:rPr lang="en-US" altLang="zh-CN" dirty="0"/>
              <a:t>—There_____ a talent show in ten minutes.</a:t>
            </a:r>
          </a:p>
          <a:p>
            <a:pPr fontAlgn="ctr"/>
            <a:r>
              <a:rPr lang="en-US" altLang="zh-CN" dirty="0"/>
              <a:t>A</a:t>
            </a:r>
            <a:r>
              <a:rPr lang="zh-CN" altLang="en-US" dirty="0"/>
              <a:t>．</a:t>
            </a:r>
            <a:r>
              <a:rPr lang="en-US" altLang="zh-CN" dirty="0"/>
              <a:t>will have	B</a:t>
            </a:r>
            <a:r>
              <a:rPr lang="zh-CN" altLang="en-US" dirty="0"/>
              <a:t>．</a:t>
            </a:r>
            <a:r>
              <a:rPr lang="en-US" altLang="zh-CN" dirty="0"/>
              <a:t>will be</a:t>
            </a:r>
          </a:p>
          <a:p>
            <a:pPr fontAlgn="ctr"/>
            <a:r>
              <a:rPr lang="en-US" altLang="zh-CN" dirty="0"/>
              <a:t>C</a:t>
            </a:r>
            <a:r>
              <a:rPr lang="zh-CN" altLang="en-US" dirty="0"/>
              <a:t>．</a:t>
            </a:r>
            <a:r>
              <a:rPr lang="en-US" altLang="zh-CN" dirty="0"/>
              <a:t>is going to have	D</a:t>
            </a:r>
            <a:r>
              <a:rPr lang="zh-CN" altLang="en-US" dirty="0"/>
              <a:t>．</a:t>
            </a:r>
            <a:r>
              <a:rPr lang="en-US" altLang="zh-CN" dirty="0"/>
              <a:t>are going to be</a:t>
            </a:r>
          </a:p>
          <a:p>
            <a:pPr rtl="0"/>
            <a:endParaRPr lang="zh-CN" altLang="en-GB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r>
              <a:rPr lang="en-US" altLang="zh-CN" sz="1400" dirty="0"/>
              <a:t>1.Will/shall+</a:t>
            </a:r>
            <a:r>
              <a:rPr lang="zh-CN" altLang="en-US" sz="1400" dirty="0"/>
              <a:t>动词原形</a:t>
            </a:r>
            <a:endParaRPr lang="en-US" altLang="zh-CN" sz="1400" dirty="0"/>
          </a:p>
          <a:p>
            <a:r>
              <a:rPr lang="en-US" altLang="zh-CN" sz="1400" dirty="0"/>
              <a:t>Shall  </a:t>
            </a:r>
            <a:r>
              <a:rPr lang="zh-CN" altLang="en-US" sz="1400" dirty="0"/>
              <a:t>用于第一人称</a:t>
            </a:r>
            <a:endParaRPr lang="en-US" altLang="zh-CN" sz="1400" dirty="0"/>
          </a:p>
          <a:p>
            <a:r>
              <a:rPr lang="en-US" altLang="zh-CN" sz="1400" dirty="0"/>
              <a:t>Will </a:t>
            </a:r>
            <a:r>
              <a:rPr lang="zh-CN" altLang="en-US" sz="1400" dirty="0"/>
              <a:t>用于各种人称</a:t>
            </a:r>
            <a:endParaRPr lang="en-US" altLang="zh-CN" sz="1400" dirty="0"/>
          </a:p>
          <a:p>
            <a:r>
              <a:rPr lang="en-US" altLang="zh-CN" sz="1400" dirty="0"/>
              <a:t>He will come back soon.</a:t>
            </a:r>
          </a:p>
          <a:p>
            <a:r>
              <a:rPr lang="zh-CN" altLang="en-US" sz="1400" dirty="0"/>
              <a:t>真题</a:t>
            </a:r>
            <a:endParaRPr lang="en-US" altLang="zh-CN" sz="1400" dirty="0"/>
          </a:p>
          <a:p>
            <a:r>
              <a:rPr lang="en-US" altLang="zh-CN" sz="1400" dirty="0"/>
              <a:t>-We ________ to Yun Brocade Museum with the exchange students this coming summer holiday.</a:t>
            </a:r>
          </a:p>
          <a:p>
            <a:r>
              <a:rPr lang="en-US" altLang="zh-CN" sz="1400" dirty="0"/>
              <a:t>-That’s amazing!</a:t>
            </a:r>
          </a:p>
          <a:p>
            <a:r>
              <a:rPr lang="en-US" altLang="zh-CN" sz="1400" dirty="0" err="1"/>
              <a:t>A.Went</a:t>
            </a:r>
            <a:r>
              <a:rPr lang="en-US" altLang="zh-CN" sz="1400" dirty="0"/>
              <a:t>                         </a:t>
            </a:r>
            <a:r>
              <a:rPr lang="en-US" altLang="zh-CN" sz="1400" dirty="0" err="1"/>
              <a:t>B.go</a:t>
            </a:r>
            <a:r>
              <a:rPr lang="en-US" altLang="zh-CN" sz="1400" dirty="0"/>
              <a:t>   </a:t>
            </a:r>
          </a:p>
          <a:p>
            <a:r>
              <a:rPr lang="en-US" altLang="zh-CN" sz="1400" dirty="0" err="1"/>
              <a:t>C.have</a:t>
            </a:r>
            <a:r>
              <a:rPr lang="en-US" altLang="zh-CN" sz="1400" dirty="0"/>
              <a:t> gone                </a:t>
            </a:r>
            <a:r>
              <a:rPr lang="en-US" altLang="zh-CN" sz="1400" dirty="0" err="1"/>
              <a:t>D.will</a:t>
            </a:r>
            <a:r>
              <a:rPr lang="en-US" altLang="zh-CN" sz="1400" dirty="0"/>
              <a:t> go</a:t>
            </a:r>
          </a:p>
          <a:p>
            <a:pPr rtl="0"/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5400" dirty="0"/>
              <a:t>一般将来时</a:t>
            </a:r>
            <a:endParaRPr lang="zh-CN" altLang="en-GB" sz="5400" dirty="0"/>
          </a:p>
        </p:txBody>
      </p:sp>
      <p:pic>
        <p:nvPicPr>
          <p:cNvPr id="35" name="内容占位符 34" descr="打开的书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975" y="1981200"/>
            <a:ext cx="548640" cy="548640"/>
          </a:xfrm>
        </p:spPr>
      </p:pic>
      <p:pic>
        <p:nvPicPr>
          <p:cNvPr id="36" name="内容占位符 35" descr="奖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558" y="1981200"/>
            <a:ext cx="548640" cy="548640"/>
          </a:xfrm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一群奔跑的学生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elit.Maecenas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porttitor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congue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massa.Fusce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posuere</a:t>
            </a:r>
            <a:r>
              <a:rPr lang="en-US" altLang="zh-CN" dirty="0">
                <a:solidFill>
                  <a:schemeClr val="tx1"/>
                </a:solidFill>
              </a:rPr>
              <a:t>, magna sed pulvinar </a:t>
            </a:r>
            <a:r>
              <a:rPr lang="en-US" altLang="zh-CN" dirty="0" err="1">
                <a:solidFill>
                  <a:schemeClr val="tx1"/>
                </a:solidFill>
              </a:rPr>
              <a:t>ultricies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purus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lectus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malesuada</a:t>
            </a:r>
            <a:r>
              <a:rPr lang="en-US" altLang="zh-CN" dirty="0">
                <a:solidFill>
                  <a:schemeClr val="tx1"/>
                </a:solidFill>
              </a:rPr>
              <a:t> libero,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commodo</a:t>
            </a:r>
            <a:r>
              <a:rPr lang="en-US" altLang="zh-CN" dirty="0">
                <a:solidFill>
                  <a:schemeClr val="tx1"/>
                </a:solidFill>
              </a:rPr>
              <a:t> magna </a:t>
            </a:r>
            <a:r>
              <a:rPr lang="en-US" altLang="zh-CN" dirty="0" err="1">
                <a:solidFill>
                  <a:schemeClr val="tx1"/>
                </a:solidFill>
              </a:rPr>
              <a:t>eros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quis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urna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tx1"/>
                </a:solidFill>
              </a:rPr>
              <a:t>LOREM IPSUM DOLOR SIT AMET, CONSECTETUER ADIPISCING ELIT. 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30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地上的一堆书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对着笔记本电脑屏幕大小的人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图片占位符 4" descr="一群毕业生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组 8" descr="装饰元素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任意多边形：形状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：形状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长方形 13" descr="装饰元素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 descr="装饰元素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6"/>
            <a:ext cx="5005614" cy="121721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elit.Maecenas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porttitor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congue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massa.Fusce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posuere</a:t>
            </a:r>
            <a:r>
              <a:rPr lang="en-US" altLang="zh-CN" dirty="0">
                <a:solidFill>
                  <a:schemeClr val="bg1"/>
                </a:solidFill>
              </a:rPr>
              <a:t>, magna sed pulvinar </a:t>
            </a:r>
            <a:r>
              <a:rPr lang="en-US" altLang="zh-CN" dirty="0" err="1">
                <a:solidFill>
                  <a:schemeClr val="bg1"/>
                </a:solidFill>
              </a:rPr>
              <a:t>ultricies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purus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lectus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malesuada</a:t>
            </a:r>
            <a:r>
              <a:rPr lang="en-US" altLang="zh-CN" dirty="0">
                <a:solidFill>
                  <a:schemeClr val="bg1"/>
                </a:solidFill>
              </a:rPr>
              <a:t> libero,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commodo</a:t>
            </a:r>
            <a:r>
              <a:rPr lang="en-US" altLang="zh-CN" dirty="0">
                <a:solidFill>
                  <a:schemeClr val="bg1"/>
                </a:solidFill>
              </a:rPr>
              <a:t> magna </a:t>
            </a:r>
            <a:r>
              <a:rPr lang="en-US" altLang="zh-CN" dirty="0" err="1">
                <a:solidFill>
                  <a:schemeClr val="bg1"/>
                </a:solidFill>
              </a:rPr>
              <a:t>eros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quis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urna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n-GB" altLang="zh-CN" sz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 rtl="0"/>
              <a:t>31</a:t>
            </a:fld>
            <a:endParaRPr lang="zh-CN" altLang="en-GB"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一群坐在木桌旁的人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长方形 51" descr="装饰元素">
            <a:extLst>
              <a:ext uri="{FF2B5EF4-FFF2-40B4-BE49-F238E27FC236}">
                <a16:creationId xmlns:a16="http://schemas.microsoft.com/office/drawing/2014/main" id="{31664CF3-C0D1-4769-8E59-8694AF07951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 rtlCol="0"/>
          <a:lstStyle/>
          <a:p>
            <a:pPr rtl="0"/>
            <a:r>
              <a:rPr lang="zh-CN" altLang="en-US" b="0"/>
              <a:t>谢谢</a:t>
            </a:r>
            <a:endParaRPr lang="zh-CN" altLang="en-GB" b="0"/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姓名</a:t>
            </a:r>
            <a:endParaRPr lang="zh-CN" altLang="en-GB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电话</a:t>
            </a:r>
            <a:endParaRPr lang="zh-CN" altLang="en-GB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电子邮件</a:t>
            </a:r>
            <a:endParaRPr lang="zh-CN" altLang="en-GB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CN" altLang="en-US"/>
              <a:t>网站</a:t>
            </a:r>
            <a:endParaRPr lang="zh-CN" altLang="en-GB"/>
          </a:p>
        </p:txBody>
      </p:sp>
      <p:pic>
        <p:nvPicPr>
          <p:cNvPr id="96" name="内容占位符 95" descr="收件人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8" name="内容占位符 97" descr="信封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pic>
        <p:nvPicPr>
          <p:cNvPr id="100" name="内容占位符 99" descr="链接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pic>
        <p:nvPicPr>
          <p:cNvPr id="94" name="内容占位符 93" descr="用户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cxnSp>
        <p:nvCxnSpPr>
          <p:cNvPr id="131" name="直接连接符​​(S) 130" descr="装饰元素">
            <a:extLst>
              <a:ext uri="{FF2B5EF4-FFF2-40B4-BE49-F238E27FC236}">
                <a16:creationId xmlns:a16="http://schemas.microsoft.com/office/drawing/2014/main" id="{8695A66A-1D9E-4D4E-9067-DC97380D3FDF}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​​(S) 131" descr="装饰元素">
            <a:extLst>
              <a:ext uri="{FF2B5EF4-FFF2-40B4-BE49-F238E27FC236}">
                <a16:creationId xmlns:a16="http://schemas.microsoft.com/office/drawing/2014/main" id="{529648F7-20E3-4312-823A-D8265A94AF23}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​​(S) 132" descr="装饰元素">
            <a:extLst>
              <a:ext uri="{FF2B5EF4-FFF2-40B4-BE49-F238E27FC236}">
                <a16:creationId xmlns:a16="http://schemas.microsoft.com/office/drawing/2014/main" id="{8F841485-6093-48AB-9892-0FB58675C726}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 153" descr="装饰元素">
            <a:extLst>
              <a:ext uri="{FF2B5EF4-FFF2-40B4-BE49-F238E27FC236}">
                <a16:creationId xmlns:a16="http://schemas.microsoft.com/office/drawing/2014/main" id="{FF17C705-3351-4B11-BD28-D0CACC12D311}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椭圆形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椭圆形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椭圆形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椭圆形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" name="组 6" descr="装饰元素">
            <a:extLst>
              <a:ext uri="{FF2B5EF4-FFF2-40B4-BE49-F238E27FC236}">
                <a16:creationId xmlns:a16="http://schemas.microsoft.com/office/drawing/2014/main" id="{F5325EDA-7343-463C-83EC-5D799E8B8195}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任意多边形：形状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：形状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：形状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：形状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：形状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GB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921168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337FC2-8B69-44DE-9AD3-EDF177DB8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二者辨析</a:t>
            </a:r>
            <a:endParaRPr lang="en-US" altLang="zh-CN" sz="1400" dirty="0"/>
          </a:p>
          <a:p>
            <a:r>
              <a:rPr lang="en-US" altLang="zh-CN" sz="1400" dirty="0"/>
              <a:t>Be going to do</a:t>
            </a:r>
            <a:r>
              <a:rPr lang="zh-CN" altLang="en-US" sz="1400" dirty="0"/>
              <a:t>指已计划过或思考过的意图或打算，</a:t>
            </a:r>
            <a:r>
              <a:rPr lang="en-US" altLang="zh-CN" sz="1400" dirty="0"/>
              <a:t>will</a:t>
            </a:r>
            <a:r>
              <a:rPr lang="zh-CN" altLang="en-US" sz="1400" dirty="0"/>
              <a:t> </a:t>
            </a:r>
            <a:r>
              <a:rPr lang="en-US" altLang="zh-CN" sz="1400" dirty="0"/>
              <a:t>do</a:t>
            </a:r>
            <a:r>
              <a:rPr lang="zh-CN" altLang="en-US" sz="1400" dirty="0"/>
              <a:t> 未事先思考或未计划而临时做出的决定</a:t>
            </a:r>
            <a:r>
              <a:rPr lang="en-US" altLang="zh-CN" sz="1400" dirty="0"/>
              <a:t>;be going to do</a:t>
            </a:r>
            <a:r>
              <a:rPr lang="zh-CN" altLang="en-US" sz="1400" dirty="0"/>
              <a:t>可表示客观迹象表明马上要发生的事情，</a:t>
            </a:r>
            <a:r>
              <a:rPr lang="en-US" altLang="zh-CN" sz="1400" dirty="0"/>
              <a:t>will do </a:t>
            </a:r>
            <a:r>
              <a:rPr lang="zh-CN" altLang="en-US" sz="1400" dirty="0"/>
              <a:t>说明说话者的主观意识。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。</a:t>
            </a:r>
            <a:r>
              <a:rPr lang="en-US" altLang="zh-CN" sz="1400" dirty="0"/>
              <a:t>Be to do</a:t>
            </a:r>
            <a:r>
              <a:rPr lang="zh-CN" altLang="en-US" sz="1400" dirty="0"/>
              <a:t>按计划约定职责义务必须去做的事情</a:t>
            </a:r>
            <a:endParaRPr lang="en-US" altLang="zh-CN" sz="1400" dirty="0"/>
          </a:p>
          <a:p>
            <a:r>
              <a:rPr lang="en-US" altLang="zh-CN" sz="1400" dirty="0"/>
              <a:t>The girls are to go to school next week.</a:t>
            </a:r>
          </a:p>
          <a:p>
            <a:endParaRPr lang="en-US" altLang="zh-CN" sz="1400" dirty="0"/>
          </a:p>
          <a:p>
            <a:r>
              <a:rPr lang="en-US" altLang="zh-CN" sz="1400" dirty="0"/>
              <a:t>5.Be about to do</a:t>
            </a:r>
            <a:r>
              <a:rPr lang="zh-CN" altLang="en-US" sz="1400" dirty="0"/>
              <a:t>客观上马上就要发生的事情，不与具体的时间状语连用</a:t>
            </a:r>
            <a:endParaRPr lang="en-US" altLang="zh-CN" sz="1400" dirty="0"/>
          </a:p>
          <a:p>
            <a:r>
              <a:rPr lang="en-US" altLang="zh-CN" sz="1400" dirty="0"/>
              <a:t>Don’t go out. We are about to have dinner.</a:t>
            </a:r>
          </a:p>
          <a:p>
            <a:r>
              <a:rPr lang="en-US" altLang="zh-CN" sz="1400" dirty="0"/>
              <a:t>She is about to leave for Shanghai.</a:t>
            </a:r>
          </a:p>
          <a:p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93571E2E-7753-4996-A222-B8F37252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一般将来时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51B36CF0-B1DC-4DC5-8E18-271F93205B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9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D673A5B-753F-4E24-82A3-4175A65935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E7A4E6B-72BB-4E8B-9643-44C96763F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7.</a:t>
            </a:r>
            <a:r>
              <a:rPr lang="zh-CN" altLang="en-US" sz="1800" dirty="0">
                <a:solidFill>
                  <a:schemeClr val="tx1"/>
                </a:solidFill>
              </a:rPr>
              <a:t>现在进行时表将来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按照计划或安排马上就要发生的动作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6BEBF0B-2504-4B5A-8E1D-05107B2E3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6.</a:t>
            </a:r>
            <a:r>
              <a:rPr lang="zh-CN" altLang="en-US" sz="1800" dirty="0">
                <a:solidFill>
                  <a:schemeClr val="tx1"/>
                </a:solidFill>
              </a:rPr>
              <a:t>一般现在时表将来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a.</a:t>
            </a:r>
            <a:r>
              <a:rPr lang="zh-CN" altLang="en-US" sz="1600" dirty="0">
                <a:solidFill>
                  <a:schemeClr val="tx1"/>
                </a:solidFill>
              </a:rPr>
              <a:t>按照时刻表要发生的事情；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b.</a:t>
            </a:r>
            <a:r>
              <a:rPr lang="zh-CN" altLang="en-US" sz="1600" dirty="0">
                <a:solidFill>
                  <a:schemeClr val="tx1"/>
                </a:solidFill>
              </a:rPr>
              <a:t>在时间状语从句中和条件状语从句中用一般现在时表将来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9F2A6A1-31FD-48A7-8AE5-04834F75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chemeClr val="tx1"/>
                </a:solidFill>
              </a:rPr>
              <a:t>一般将来时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82C23EC-F87C-4C26-B5B9-CD6AC682C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6F7F71-2252-471B-A9B9-E1122043D0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D54EC9F-77FE-45F6-ABAB-49946F40A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8.</a:t>
            </a:r>
            <a:r>
              <a:rPr lang="zh-CN" altLang="en-US" sz="1800" dirty="0">
                <a:solidFill>
                  <a:schemeClr val="tx1"/>
                </a:solidFill>
              </a:rPr>
              <a:t>一般将来时常用的时间状语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Tomorrow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in the future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soon            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before long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this afternoon   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time 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from now on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next year/month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A954AD9-1DA3-4692-8362-C80103299C8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59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6851412-B056-4F28-9133-50A0E6343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BB3BB33-AE32-4BDF-8762-2F7177502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—What is your plan for next weekend</a:t>
            </a:r>
            <a:r>
              <a:rPr lang="zh-CN" altLang="en-US" sz="1600" dirty="0">
                <a:solidFill>
                  <a:schemeClr val="tx1"/>
                </a:solidFill>
              </a:rPr>
              <a:t>， </a:t>
            </a:r>
            <a:r>
              <a:rPr lang="en-US" altLang="zh-CN" sz="1600" dirty="0">
                <a:solidFill>
                  <a:schemeClr val="tx1"/>
                </a:solidFill>
              </a:rPr>
              <a:t>Lingling?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</a:t>
            </a:r>
            <a:r>
              <a:rPr lang="en-US" altLang="zh-CN" sz="1600" u="sng" dirty="0">
                <a:solidFill>
                  <a:schemeClr val="tx1"/>
                </a:solidFill>
              </a:rPr>
              <a:t>       </a:t>
            </a:r>
            <a:r>
              <a:rPr lang="en-US" altLang="zh-CN" sz="1600" dirty="0">
                <a:solidFill>
                  <a:schemeClr val="tx1"/>
                </a:solidFill>
              </a:rPr>
              <a:t>volunteer work in the museum.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was doing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	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 done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am going to do</a:t>
            </a:r>
          </a:p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47360D1-078A-4218-9250-E9780DEB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一般将来时（真题）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F91354D-1524-482B-90DE-1FECF02B7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4DC21F2-5D51-4B4D-88F9-91C8BDDF1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—When ______ you ______ reading Jane Eyre?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—It’s hard to say. I’m busy recently.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B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finished</a:t>
            </a: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	D</a:t>
            </a:r>
            <a:r>
              <a:rPr lang="zh-CN" altLang="en-US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do</a:t>
            </a:r>
            <a:r>
              <a:rPr lang="zh-CN" altLang="en-US" sz="1600" dirty="0">
                <a:solidFill>
                  <a:schemeClr val="tx1"/>
                </a:solidFill>
              </a:rPr>
              <a:t>； </a:t>
            </a:r>
            <a:r>
              <a:rPr lang="en-US" altLang="zh-CN" sz="1600" dirty="0">
                <a:solidFill>
                  <a:schemeClr val="tx1"/>
                </a:solidFill>
              </a:rPr>
              <a:t>finish</a:t>
            </a:r>
          </a:p>
          <a:p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0977C82-C458-4D0C-ACE7-6B26F90C0A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E55453C-92EC-4C89-8300-3EC4ABD893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E1A78-E3E1-4D9E-9BE6-FE7DB79FB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 dirty="0">
                <a:solidFill>
                  <a:schemeClr val="tx1"/>
                </a:solidFill>
              </a:rPr>
              <a:t>构成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主语</a:t>
            </a:r>
            <a:r>
              <a:rPr lang="en-US" altLang="zh-CN" sz="1600" dirty="0">
                <a:solidFill>
                  <a:schemeClr val="tx1"/>
                </a:solidFill>
              </a:rPr>
              <a:t>+have/has+</a:t>
            </a:r>
            <a:r>
              <a:rPr lang="zh-CN" altLang="en-US" sz="1600" dirty="0">
                <a:solidFill>
                  <a:schemeClr val="tx1"/>
                </a:solidFill>
              </a:rPr>
              <a:t>过去分词加其它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Although he has read the book three times, he hopes to read it again.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 have not heard from my parents for a long time.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Have you travelled to another place recently?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Yes, I have.   No, I haven’t.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FB6BA7C-E8E6-43CA-BD54-0B1DD9BB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302F7F-FA12-4756-91D9-6BC55BBD89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A5E2800-208B-4D41-8913-F42387ECE7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4039" y="4505006"/>
            <a:ext cx="7315200" cy="146161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I have bought some garlic.</a:t>
            </a:r>
            <a:r>
              <a:rPr lang="zh-CN" altLang="en-US" sz="1600" dirty="0">
                <a:solidFill>
                  <a:schemeClr val="tx1"/>
                </a:solidFill>
              </a:rPr>
              <a:t>（改为一般疑问句）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________you ________any garlic?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He has worked in Nanjing since ten years ago.</a:t>
            </a:r>
            <a:r>
              <a:rPr lang="zh-CN" altLang="en-US" sz="1600" dirty="0">
                <a:solidFill>
                  <a:schemeClr val="tx1"/>
                </a:solidFill>
              </a:rPr>
              <a:t>（对过线部分进行提问）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________ _________ __________he __________ in Nanjing?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They have already visited the Shanghai center.</a:t>
            </a:r>
            <a:r>
              <a:rPr lang="zh-CN" altLang="en-US" sz="1600" dirty="0">
                <a:solidFill>
                  <a:schemeClr val="tx1"/>
                </a:solidFill>
              </a:rPr>
              <a:t>（改为否定句）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They ________ visited the Shanghai center ________.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6347D38-DC1A-4707-90CA-AB2125CD107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7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F0E8A285-373F-4066-9559-D699FCCB4C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9297C-3A4B-4FAA-BAD2-9FABB6999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1.</a:t>
            </a:r>
            <a:r>
              <a:rPr lang="zh-CN" altLang="en-US" sz="1800" dirty="0">
                <a:solidFill>
                  <a:schemeClr val="tx1"/>
                </a:solidFill>
              </a:rPr>
              <a:t>强调过去的动作对现在的影响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现在完成时表示说话时已经完成的动作，而且这个动作的结果对现在仍有影响，常与</a:t>
            </a:r>
            <a:r>
              <a:rPr lang="en-US" altLang="zh-CN" sz="1800" dirty="0" err="1">
                <a:solidFill>
                  <a:schemeClr val="tx1"/>
                </a:solidFill>
              </a:rPr>
              <a:t>always,yet,now,just,by</a:t>
            </a:r>
            <a:r>
              <a:rPr lang="en-US" altLang="zh-CN" sz="1800" dirty="0">
                <a:solidFill>
                  <a:schemeClr val="tx1"/>
                </a:solidFill>
              </a:rPr>
              <a:t> this </a:t>
            </a:r>
            <a:r>
              <a:rPr lang="en-US" altLang="zh-CN" sz="1800" dirty="0" err="1">
                <a:solidFill>
                  <a:schemeClr val="tx1"/>
                </a:solidFill>
              </a:rPr>
              <a:t>time,so</a:t>
            </a:r>
            <a:r>
              <a:rPr lang="en-US" altLang="zh-CN" sz="1800" dirty="0">
                <a:solidFill>
                  <a:schemeClr val="tx1"/>
                </a:solidFill>
              </a:rPr>
              <a:t> far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Have you packed yet?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He has turned off the light.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例题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 cleaned the room today.</a:t>
            </a:r>
            <a:r>
              <a:rPr lang="zh-CN" altLang="en-US" sz="1800" dirty="0">
                <a:solidFill>
                  <a:schemeClr val="tx1"/>
                </a:solidFill>
              </a:rPr>
              <a:t>（改为现在完成时）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Mom________ ________ the room.</a:t>
            </a:r>
          </a:p>
          <a:p>
            <a:pPr marL="0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现在完成时的时间点是现在，因此它不能与明确表示过去时间的</a:t>
            </a:r>
            <a:r>
              <a:rPr lang="en-US" altLang="zh-CN" sz="1800" dirty="0" err="1">
                <a:solidFill>
                  <a:schemeClr val="tx1"/>
                </a:solidFill>
              </a:rPr>
              <a:t>ago,last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ninght,just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now,in</a:t>
            </a:r>
            <a:r>
              <a:rPr lang="en-US" altLang="zh-CN" sz="1800" dirty="0">
                <a:solidFill>
                  <a:schemeClr val="tx1"/>
                </a:solidFill>
              </a:rPr>
              <a:t> 2013</a:t>
            </a:r>
            <a:r>
              <a:rPr lang="zh-CN" altLang="en-US" sz="1800" dirty="0">
                <a:solidFill>
                  <a:schemeClr val="tx1"/>
                </a:solidFill>
              </a:rPr>
              <a:t>等词连用，但是可以和</a:t>
            </a:r>
            <a:r>
              <a:rPr lang="en-US" altLang="zh-CN" sz="1800" dirty="0" err="1">
                <a:solidFill>
                  <a:schemeClr val="tx1"/>
                </a:solidFill>
              </a:rPr>
              <a:t>before,recently,lately</a:t>
            </a:r>
            <a:r>
              <a:rPr lang="zh-CN" altLang="en-US" sz="1800" dirty="0">
                <a:solidFill>
                  <a:schemeClr val="tx1"/>
                </a:solidFill>
              </a:rPr>
              <a:t>等过去时间点不明确的词语连用。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D8134C-9F21-4662-B980-C827ED74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现在完成时</a:t>
            </a:r>
            <a:endParaRPr lang="zh-CN" altLang="en-US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405340-002C-4385-ACDC-DFFE3FAADA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4FF135-C308-4253-8462-ADE0DA26B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F61AD9-E308-4104-B663-1DBD931AD4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90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BD4668EB-C6CD-46BB-911C-BED8040CC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194B64-0FE9-453C-B2D4-D047A89EE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2.</a:t>
            </a:r>
            <a:r>
              <a:rPr lang="zh-CN" altLang="en-US" sz="1800" dirty="0">
                <a:solidFill>
                  <a:schemeClr val="tx1"/>
                </a:solidFill>
              </a:rPr>
              <a:t>表示从过去到现在经历过的事情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现在完成时表示自过去某一时刻到说话这段时间中的经历，常与</a:t>
            </a:r>
            <a:r>
              <a:rPr lang="en-US" altLang="zh-CN" sz="1800" dirty="0">
                <a:solidFill>
                  <a:schemeClr val="tx1"/>
                </a:solidFill>
              </a:rPr>
              <a:t>often, </a:t>
            </a:r>
            <a:r>
              <a:rPr lang="en-US" altLang="zh-CN" sz="1800" dirty="0" err="1">
                <a:solidFill>
                  <a:schemeClr val="tx1"/>
                </a:solidFill>
              </a:rPr>
              <a:t>never,ever,only,twice,before,since</a:t>
            </a:r>
            <a:r>
              <a:rPr lang="zh-CN" altLang="en-US" sz="1800" dirty="0">
                <a:solidFill>
                  <a:schemeClr val="tx1"/>
                </a:solidFill>
              </a:rPr>
              <a:t>等时间状语连用。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>
                <a:solidFill>
                  <a:schemeClr val="tx1"/>
                </a:solidFill>
              </a:rPr>
              <a:t>I have never seen such fine pictures before.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How many times have you ever been to England?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9D3128-4716-463A-9DB0-04ED27C7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</a:rPr>
              <a:t>现在完成时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0BCAD4-7F18-45BB-9D5C-6268E8D6A2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53622A-114B-463B-A854-869AE91F7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9155962" cy="1461613"/>
          </a:xfrm>
        </p:spPr>
        <p:txBody>
          <a:bodyPr/>
          <a:lstStyle/>
          <a:p>
            <a:pPr fontAlgn="ctr"/>
            <a:r>
              <a:rPr lang="zh-CN" altLang="en-US" sz="1600" dirty="0">
                <a:solidFill>
                  <a:schemeClr val="tx1"/>
                </a:solidFill>
              </a:rPr>
              <a:t>例题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—Do you still play basketball? 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— Oh, no. I_____________ it in the past two years. </a:t>
            </a:r>
            <a:endParaRPr lang="zh-CN" altLang="zh-CN" sz="1600" dirty="0">
              <a:solidFill>
                <a:schemeClr val="tx1"/>
              </a:solidFill>
            </a:endParaRPr>
          </a:p>
          <a:p>
            <a:pPr fontAlgn="ctr"/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hadn't played	B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didn't play	C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won't play	D</a:t>
            </a:r>
            <a:r>
              <a:rPr lang="zh-CN" altLang="zh-CN" sz="1600" dirty="0">
                <a:solidFill>
                  <a:schemeClr val="tx1"/>
                </a:solidFill>
              </a:rPr>
              <a:t>．</a:t>
            </a:r>
            <a:r>
              <a:rPr lang="en-US" altLang="zh-CN" sz="1600" dirty="0">
                <a:solidFill>
                  <a:schemeClr val="tx1"/>
                </a:solidFill>
              </a:rPr>
              <a:t>haven't played</a:t>
            </a:r>
            <a:endParaRPr lang="zh-CN" altLang="zh-CN" sz="1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0494F55-4BD0-458F-886C-E9FC834D4FD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0_TF00475556" id="{B858ADF6-BCDB-4F7E-BB27-016D58AF12C4}" vid="{C131B5E7-BE5B-41C8-992B-0B7329D5204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A4148EB-7DAD-48FA-A275-D42F48043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教育演示文稿</Template>
  <TotalTime>0</TotalTime>
  <Words>2661</Words>
  <Application>Microsoft Office PowerPoint</Application>
  <PresentationFormat>宽屏</PresentationFormat>
  <Paragraphs>249</Paragraphs>
  <Slides>33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Microsoft YaHei UI</vt:lpstr>
      <vt:lpstr>Arial</vt:lpstr>
      <vt:lpstr>Calibri</vt:lpstr>
      <vt:lpstr>Times New Roman</vt:lpstr>
      <vt:lpstr>Office 主题</vt:lpstr>
      <vt:lpstr>现在完成时与一般过去时辨析</vt:lpstr>
      <vt:lpstr>一般将来时</vt:lpstr>
      <vt:lpstr>一般将来时</vt:lpstr>
      <vt:lpstr>一般将来时</vt:lpstr>
      <vt:lpstr>一般将来时</vt:lpstr>
      <vt:lpstr>一般将来时（真题）</vt:lpstr>
      <vt:lpstr>现在完成时</vt:lpstr>
      <vt:lpstr>现在完成时</vt:lpstr>
      <vt:lpstr>现在完成时</vt:lpstr>
      <vt:lpstr>现在完成时</vt:lpstr>
      <vt:lpstr>现在完成时</vt:lpstr>
      <vt:lpstr>动词的过去式和过去分词</vt:lpstr>
      <vt:lpstr>一般过去时和现在完成时的辨析</vt:lpstr>
      <vt:lpstr>辨析练习</vt:lpstr>
      <vt:lpstr>辨析练习</vt:lpstr>
      <vt:lpstr>辨析练习</vt:lpstr>
      <vt:lpstr>辨析练习</vt:lpstr>
      <vt:lpstr>PowerPoint 演示文稿</vt:lpstr>
      <vt:lpstr>LOREM IPSUM DOLOR SIT AMET, CONSECTETUER ADIPISCING ELIT</vt:lpstr>
      <vt:lpstr>LOREM IPSUM DOLOR SIT AMET, CONSECTETUER ADIPISCING ELIT</vt:lpstr>
      <vt:lpstr>LOREM IPSUM DOLOR SIT AMET</vt:lpstr>
      <vt:lpstr>LOREM IPSUM DOLOR SIT AMET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谢谢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2020-04-19T05:29:51Z</dcterms:created>
  <dcterms:modified xsi:type="dcterms:W3CDTF">2020-04-21T10:57:00Z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